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sldIdLst>
    <p:sldId id="260" r:id="rId2"/>
    <p:sldId id="261" r:id="rId3"/>
    <p:sldId id="259" r:id="rId4"/>
  </p:sldIdLst>
  <p:sldSz cx="5143500" cy="9144000" type="screen16x9"/>
  <p:notesSz cx="6858000" cy="9144000"/>
  <p:defaultTextStyle>
    <a:defPPr>
      <a:defRPr lang="en-US"/>
    </a:defPPr>
    <a:lvl1pPr marL="0" algn="l" defTabSz="779163" rtl="0" eaLnBrk="1" latinLnBrk="0" hangingPunct="1">
      <a:defRPr sz="1534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534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534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534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534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534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534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534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53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6B9F"/>
    <a:srgbClr val="F0DFA3"/>
    <a:srgbClr val="F1E1A2"/>
    <a:srgbClr val="C759AB"/>
    <a:srgbClr val="8C2B85"/>
    <a:srgbClr val="D64494"/>
    <a:srgbClr val="E1AEB1"/>
    <a:srgbClr val="EBD67D"/>
    <a:srgbClr val="0017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99" autoAdjust="0"/>
    <p:restoredTop sz="94660"/>
  </p:normalViewPr>
  <p:slideViewPr>
    <p:cSldViewPr snapToGrid="0">
      <p:cViewPr varScale="1">
        <p:scale>
          <a:sx n="84" d="100"/>
          <a:sy n="84" d="100"/>
        </p:scale>
        <p:origin x="211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5763" y="1496484"/>
            <a:ext cx="4371975" cy="3183467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938" y="4802717"/>
            <a:ext cx="3857625" cy="2207683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56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97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80818" y="486834"/>
            <a:ext cx="1109067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3616" y="486834"/>
            <a:ext cx="3262908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77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0520792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2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937" y="2279653"/>
            <a:ext cx="4436269" cy="3803649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0937" y="6119286"/>
            <a:ext cx="4436269" cy="200024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74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3615" y="2434167"/>
            <a:ext cx="2185988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3897" y="2434167"/>
            <a:ext cx="2185988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98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486836"/>
            <a:ext cx="4436269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4286" y="2241551"/>
            <a:ext cx="2175941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4286" y="3340100"/>
            <a:ext cx="2175941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3897" y="2241551"/>
            <a:ext cx="2186657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3897" y="3340100"/>
            <a:ext cx="218665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72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074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6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609600"/>
            <a:ext cx="165891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6657" y="1316569"/>
            <a:ext cx="2603897" cy="6498167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85" y="2743200"/>
            <a:ext cx="165891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99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609600"/>
            <a:ext cx="165891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86657" y="1316569"/>
            <a:ext cx="2603897" cy="6498167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85" y="2743200"/>
            <a:ext cx="165891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273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3616" y="486836"/>
            <a:ext cx="4436269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616" y="2434167"/>
            <a:ext cx="4436269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3615" y="8475136"/>
            <a:ext cx="1157288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BB9419-0712-4DA5-B111-739440FEAB6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03785" y="8475136"/>
            <a:ext cx="173593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32597" y="8475136"/>
            <a:ext cx="1157288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EC0F3D-699D-4885-B925-EA21046762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64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4BC37BC-2051-4B1F-A650-3B17F1B0F7CB}"/>
              </a:ext>
            </a:extLst>
          </p:cNvPr>
          <p:cNvSpPr/>
          <p:nvPr/>
        </p:nvSpPr>
        <p:spPr>
          <a:xfrm>
            <a:off x="1" y="1"/>
            <a:ext cx="5143500" cy="9144000"/>
          </a:xfrm>
          <a:prstGeom prst="rect">
            <a:avLst/>
          </a:prstGeom>
          <a:gradFill>
            <a:gsLst>
              <a:gs pos="75446">
                <a:srgbClr val="000000"/>
              </a:gs>
              <a:gs pos="12000">
                <a:srgbClr val="000000"/>
              </a:gs>
              <a:gs pos="0">
                <a:schemeClr val="tx1"/>
              </a:gs>
              <a:gs pos="100000">
                <a:schemeClr val="tx1">
                  <a:alpha val="6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727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726F021-0FAD-4E60-BB06-E8C67639AA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5143500" cy="28699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EFCFC2-C67A-41BA-AF6C-2117A7ACE7BF}"/>
              </a:ext>
            </a:extLst>
          </p:cNvPr>
          <p:cNvSpPr txBox="1"/>
          <p:nvPr/>
        </p:nvSpPr>
        <p:spPr>
          <a:xfrm>
            <a:off x="265241" y="101600"/>
            <a:ext cx="4878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Medium" panose="020C0603030203020204" pitchFamily="34" charset="0"/>
                <a:cs typeface="Huawei Sans Medium" panose="020C0603030203020204" pitchFamily="34" charset="0"/>
              </a:rPr>
              <a:t>HUAWEI</a:t>
            </a:r>
            <a:r>
              <a:rPr lang="en-US" sz="3200" dirty="0"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 err="1"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Light" panose="020C0303030203020204" pitchFamily="34" charset="0"/>
                <a:cs typeface="Huawei Sans Light" panose="020C0303030203020204" pitchFamily="34" charset="0"/>
              </a:rPr>
              <a:t>MateBook</a:t>
            </a:r>
            <a:r>
              <a:rPr lang="en-US" sz="3200" dirty="0"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Light" panose="020C0303030203020204" pitchFamily="34" charset="0"/>
                <a:cs typeface="Huawei Sans Light" panose="020C0303030203020204" pitchFamily="34" charset="0"/>
              </a:rPr>
              <a:t> X Pro</a:t>
            </a:r>
            <a:endParaRPr lang="ru-RU" sz="3200" dirty="0">
              <a:blipFill>
                <a:blip r:embed="rId3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uawei Sans Light" panose="020C0303030203020204" pitchFamily="34" charset="0"/>
              <a:cs typeface="Huawei Sans Light" panose="020C0303030203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28B693-99A0-442B-B74F-0B53AB8DC4DB}"/>
              </a:ext>
            </a:extLst>
          </p:cNvPr>
          <p:cNvSpPr txBox="1"/>
          <p:nvPr/>
        </p:nvSpPr>
        <p:spPr>
          <a:xfrm>
            <a:off x="132619" y="2530575"/>
            <a:ext cx="4878259" cy="461665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blipFill>
                  <a:blip r:embed="rId3"/>
                  <a:stretch>
                    <a:fillRect/>
                  </a:stretch>
                </a:blipFill>
                <a:latin typeface="Huawei Sans Medium" panose="020C0603030203020204" pitchFamily="34" charset="0"/>
                <a:cs typeface="Huawei Sans Medium" panose="020C0603030203020204" pitchFamily="34" charset="0"/>
              </a:rPr>
              <a:t>ПОЗНАКОМЬСЯ!</a:t>
            </a:r>
            <a:endParaRPr lang="en-US" sz="2400" dirty="0">
              <a:blipFill>
                <a:blip r:embed="rId3"/>
                <a:stretch>
                  <a:fillRect/>
                </a:stretch>
              </a:blipFill>
              <a:latin typeface="Huawei Sans Medium" panose="020C0603030203020204" pitchFamily="34" charset="0"/>
              <a:cs typeface="Huawei Sans Medium" panose="020C0603030203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B16346-C780-464C-97FA-90B840A0B14B}"/>
              </a:ext>
            </a:extLst>
          </p:cNvPr>
          <p:cNvSpPr txBox="1"/>
          <p:nvPr/>
        </p:nvSpPr>
        <p:spPr>
          <a:xfrm>
            <a:off x="265241" y="3216949"/>
            <a:ext cx="4613017" cy="1333185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508012" indent="-50801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ПОЛЕЗНОЙ ПЛОЩАДЬЮ ДИСПЛЕЯ 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91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%</a:t>
            </a:r>
          </a:p>
          <a:p>
            <a:pPr marL="508012" indent="-50801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НЕВЕРОЯТНЫМ СЕНСОРНЫМ 3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K 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ДИСПЛЕЕМ</a:t>
            </a:r>
          </a:p>
          <a:p>
            <a:pPr marL="508012" indent="-50801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ВРЕМЕНЕМ РАБОТЫ ДО 15 ЧАСОВ ОТ ОДНОГО ЗАРЯДА</a:t>
            </a:r>
          </a:p>
          <a:p>
            <a:pPr marL="508012" indent="-50801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65 ВТ ЗАРЯДКОЙ 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HUAWEI SUPER CHARGE 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В КОМПЛЕКТЕ</a:t>
            </a:r>
          </a:p>
          <a:p>
            <a:pPr marL="508012" indent="-50801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ТОПОВЫМ ПРОЦЕССОРОМ 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INTEL I7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,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 1 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ТБ 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SSD 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И 16 ГБ ОЗУ</a:t>
            </a:r>
            <a:endParaRPr lang="en-US" sz="1100" dirty="0">
              <a:solidFill>
                <a:schemeClr val="bg1"/>
              </a:solidFill>
              <a:latin typeface="Huawei Sans Light" panose="020C0303030203020204" pitchFamily="34" charset="0"/>
              <a:cs typeface="Huawei Sans Light" panose="020C0303030203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B737C7-DFF3-4E59-9B93-510F9F210C04}"/>
              </a:ext>
            </a:extLst>
          </p:cNvPr>
          <p:cNvSpPr txBox="1"/>
          <p:nvPr/>
        </p:nvSpPr>
        <p:spPr>
          <a:xfrm>
            <a:off x="265241" y="4848999"/>
            <a:ext cx="4480397" cy="2348848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508012" indent="-50801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ВЫБИРАТЬ МЕЖДУ ТРАДИОННОЙ КЛАВИАТУРОЙ И СЕНСОРНЫМ ДИСПЛЕЕМ В ЗАВИСИМОСТИ ОТ ЗАДАЧИ </a:t>
            </a:r>
          </a:p>
          <a:p>
            <a:pPr marL="508012" indent="-50801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УВИДЕТЬ ВСЕ ДЕТАЛИ ФОТО И ВИДЕО НА 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3K 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ДИСПЛЕЕ</a:t>
            </a:r>
          </a:p>
          <a:p>
            <a:pPr marL="508012" indent="-50801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ХРАНИТЬ СОТНИ ФИЛЬМОВ НА БЫСТРОМ 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SSD 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1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 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Тб</a:t>
            </a:r>
          </a:p>
          <a:p>
            <a:pPr marL="508012" indent="-50801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БЫСТРО ЗАРЯЖАТЬ ЛЮБЫЕ УСТРОЙСТВА С 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USB TYPE-C 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ПРИ ПОМОЩИ КОМПЛЕКТНОГО ЗУ</a:t>
            </a:r>
          </a:p>
          <a:p>
            <a:pPr marL="508012" indent="-50801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МГНОВЕННО И БЕЗОПАСНО ПОЛУЧАТЬ ДОСТУП К СВОИМ ДАННЫМ И ЛЕГКО ПЕРЕКЛЮЧАСТЬСЯ МЕЖДУ ПРИЛОЖЕНИЯМИ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1BD981-98EF-48C3-93DC-5EE38F8276C4}"/>
              </a:ext>
            </a:extLst>
          </p:cNvPr>
          <p:cNvSpPr txBox="1"/>
          <p:nvPr/>
        </p:nvSpPr>
        <p:spPr>
          <a:xfrm>
            <a:off x="397861" y="2941512"/>
            <a:ext cx="48782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gradFill flip="none" rotWithShape="1">
                  <a:gsLst>
                    <a:gs pos="75446">
                      <a:srgbClr val="D64494"/>
                    </a:gs>
                    <a:gs pos="28000">
                      <a:srgbClr val="E1AEB1"/>
                    </a:gs>
                    <a:gs pos="0">
                      <a:srgbClr val="F1E1A2"/>
                    </a:gs>
                    <a:gs pos="100000">
                      <a:srgbClr val="C759AB"/>
                    </a:gs>
                  </a:gsLst>
                  <a:lin ang="10800000" scaled="1"/>
                  <a:tileRect/>
                </a:gradFill>
                <a:latin typeface="Huawei Sans Medium" panose="020C0603030203020204" pitchFamily="34" charset="0"/>
                <a:cs typeface="Huawei Sans Medium" panose="020C0603030203020204" pitchFamily="34" charset="0"/>
              </a:rPr>
              <a:t>ПЕРЕД ТОБОЙ ЛЁГКИЙ И КОМПАКТНЫЙ </a:t>
            </a:r>
            <a:r>
              <a:rPr lang="en-US" sz="1200" dirty="0">
                <a:gradFill flip="none" rotWithShape="1">
                  <a:gsLst>
                    <a:gs pos="75446">
                      <a:srgbClr val="D64494"/>
                    </a:gs>
                    <a:gs pos="28000">
                      <a:srgbClr val="E1AEB1"/>
                    </a:gs>
                    <a:gs pos="0">
                      <a:srgbClr val="F1E1A2"/>
                    </a:gs>
                    <a:gs pos="100000">
                      <a:srgbClr val="C759AB"/>
                    </a:gs>
                  </a:gsLst>
                  <a:lin ang="10800000" scaled="1"/>
                  <a:tileRect/>
                </a:gradFill>
                <a:latin typeface="Huawei Sans Medium" panose="020C0603030203020204" pitchFamily="34" charset="0"/>
                <a:cs typeface="Huawei Sans Medium" panose="020C0603030203020204" pitchFamily="34" charset="0"/>
              </a:rPr>
              <a:t>MATEBOOK c</a:t>
            </a:r>
            <a:endParaRPr lang="ru-RU" sz="1200" dirty="0">
              <a:gradFill flip="none" rotWithShape="1">
                <a:gsLst>
                  <a:gs pos="75446">
                    <a:srgbClr val="D64494"/>
                  </a:gs>
                  <a:gs pos="28000">
                    <a:srgbClr val="E1AEB1"/>
                  </a:gs>
                  <a:gs pos="0">
                    <a:srgbClr val="F1E1A2"/>
                  </a:gs>
                  <a:gs pos="100000">
                    <a:srgbClr val="C759AB"/>
                  </a:gs>
                </a:gsLst>
                <a:lin ang="10800000" scaled="1"/>
                <a:tileRect/>
              </a:gradFill>
              <a:latin typeface="Huawei Sans Medium" panose="020C0603030203020204" pitchFamily="34" charset="0"/>
              <a:cs typeface="Huawei Sans Medium" panose="020C0603030203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675397-C610-4809-B861-30E72E50A6C4}"/>
              </a:ext>
            </a:extLst>
          </p:cNvPr>
          <p:cNvSpPr txBox="1"/>
          <p:nvPr/>
        </p:nvSpPr>
        <p:spPr>
          <a:xfrm>
            <a:off x="397861" y="4572000"/>
            <a:ext cx="44803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gradFill flip="none" rotWithShape="1">
                  <a:gsLst>
                    <a:gs pos="75446">
                      <a:srgbClr val="D64494"/>
                    </a:gs>
                    <a:gs pos="28000">
                      <a:srgbClr val="E1AEB1"/>
                    </a:gs>
                    <a:gs pos="0">
                      <a:srgbClr val="F1E1A2"/>
                    </a:gs>
                    <a:gs pos="100000">
                      <a:srgbClr val="C759AB"/>
                    </a:gs>
                  </a:gsLst>
                  <a:lin ang="10800000" scaled="1"/>
                  <a:tileRect/>
                </a:gradFill>
                <a:latin typeface="Huawei Sans Medium" panose="020C0603030203020204" pitchFamily="34" charset="0"/>
                <a:cs typeface="Huawei Sans Medium" panose="020C0603030203020204" pitchFamily="34" charset="0"/>
              </a:rPr>
              <a:t>С НОВЫМ </a:t>
            </a:r>
            <a:r>
              <a:rPr lang="en-US" sz="1200" dirty="0">
                <a:gradFill flip="none" rotWithShape="1">
                  <a:gsLst>
                    <a:gs pos="75446">
                      <a:srgbClr val="D64494"/>
                    </a:gs>
                    <a:gs pos="28000">
                      <a:srgbClr val="E1AEB1"/>
                    </a:gs>
                    <a:gs pos="0">
                      <a:srgbClr val="F1E1A2"/>
                    </a:gs>
                    <a:gs pos="100000">
                      <a:srgbClr val="C759AB"/>
                    </a:gs>
                  </a:gsLst>
                  <a:lin ang="10800000" scaled="1"/>
                  <a:tileRect/>
                </a:gradFill>
                <a:latin typeface="Huawei Sans Medium" panose="020C0603030203020204" pitchFamily="34" charset="0"/>
                <a:cs typeface="Huawei Sans Medium" panose="020C0603030203020204" pitchFamily="34" charset="0"/>
              </a:rPr>
              <a:t>MATEBOOK X PRO </a:t>
            </a:r>
            <a:r>
              <a:rPr lang="ru-RU" sz="1200" dirty="0">
                <a:gradFill flip="none" rotWithShape="1">
                  <a:gsLst>
                    <a:gs pos="75446">
                      <a:srgbClr val="D64494"/>
                    </a:gs>
                    <a:gs pos="28000">
                      <a:srgbClr val="E1AEB1"/>
                    </a:gs>
                    <a:gs pos="0">
                      <a:srgbClr val="F1E1A2"/>
                    </a:gs>
                    <a:gs pos="100000">
                      <a:srgbClr val="C759AB"/>
                    </a:gs>
                  </a:gsLst>
                  <a:lin ang="10800000" scaled="1"/>
                  <a:tileRect/>
                </a:gradFill>
                <a:latin typeface="Huawei Sans Medium" panose="020C0603030203020204" pitchFamily="34" charset="0"/>
                <a:cs typeface="Huawei Sans Medium" panose="020C0603030203020204" pitchFamily="34" charset="0"/>
              </a:rPr>
              <a:t>ВЫ СМОЖЕТЕ:</a:t>
            </a:r>
          </a:p>
        </p:txBody>
      </p:sp>
      <p:sp>
        <p:nvSpPr>
          <p:cNvPr id="57" name="Rectangle 11">
            <a:extLst>
              <a:ext uri="{FF2B5EF4-FFF2-40B4-BE49-F238E27FC236}">
                <a16:creationId xmlns:a16="http://schemas.microsoft.com/office/drawing/2014/main" id="{F51F9B49-9B7D-4702-8C9D-CC990DEA563C}"/>
              </a:ext>
            </a:extLst>
          </p:cNvPr>
          <p:cNvSpPr/>
          <p:nvPr/>
        </p:nvSpPr>
        <p:spPr>
          <a:xfrm>
            <a:off x="2947989" y="7119937"/>
            <a:ext cx="1728788" cy="1543051"/>
          </a:xfrm>
          <a:custGeom>
            <a:avLst/>
            <a:gdLst>
              <a:gd name="connsiteX0" fmla="*/ 0 w 3823855"/>
              <a:gd name="connsiteY0" fmla="*/ 0 h 3103418"/>
              <a:gd name="connsiteX1" fmla="*/ 3823855 w 3823855"/>
              <a:gd name="connsiteY1" fmla="*/ 0 h 3103418"/>
              <a:gd name="connsiteX2" fmla="*/ 3823855 w 3823855"/>
              <a:gd name="connsiteY2" fmla="*/ 3103418 h 3103418"/>
              <a:gd name="connsiteX3" fmla="*/ 0 w 3823855"/>
              <a:gd name="connsiteY3" fmla="*/ 3103418 h 3103418"/>
              <a:gd name="connsiteX4" fmla="*/ 0 w 3823855"/>
              <a:gd name="connsiteY4" fmla="*/ 0 h 3103418"/>
              <a:gd name="connsiteX0" fmla="*/ 0 w 3837710"/>
              <a:gd name="connsiteY0" fmla="*/ 290945 h 3394363"/>
              <a:gd name="connsiteX1" fmla="*/ 3837710 w 3837710"/>
              <a:gd name="connsiteY1" fmla="*/ 0 h 3394363"/>
              <a:gd name="connsiteX2" fmla="*/ 3823855 w 3837710"/>
              <a:gd name="connsiteY2" fmla="*/ 3394363 h 3394363"/>
              <a:gd name="connsiteX3" fmla="*/ 0 w 3837710"/>
              <a:gd name="connsiteY3" fmla="*/ 3394363 h 3394363"/>
              <a:gd name="connsiteX4" fmla="*/ 0 w 3837710"/>
              <a:gd name="connsiteY4" fmla="*/ 290945 h 3394363"/>
              <a:gd name="connsiteX0" fmla="*/ 90055 w 3837710"/>
              <a:gd name="connsiteY0" fmla="*/ 360218 h 3394363"/>
              <a:gd name="connsiteX1" fmla="*/ 3837710 w 3837710"/>
              <a:gd name="connsiteY1" fmla="*/ 0 h 3394363"/>
              <a:gd name="connsiteX2" fmla="*/ 3823855 w 3837710"/>
              <a:gd name="connsiteY2" fmla="*/ 3394363 h 3394363"/>
              <a:gd name="connsiteX3" fmla="*/ 0 w 3837710"/>
              <a:gd name="connsiteY3" fmla="*/ 3394363 h 3394363"/>
              <a:gd name="connsiteX4" fmla="*/ 90055 w 3837710"/>
              <a:gd name="connsiteY4" fmla="*/ 360218 h 3394363"/>
              <a:gd name="connsiteX0" fmla="*/ 0 w 3837710"/>
              <a:gd name="connsiteY0" fmla="*/ 353291 h 3394363"/>
              <a:gd name="connsiteX1" fmla="*/ 3837710 w 3837710"/>
              <a:gd name="connsiteY1" fmla="*/ 0 h 3394363"/>
              <a:gd name="connsiteX2" fmla="*/ 3823855 w 3837710"/>
              <a:gd name="connsiteY2" fmla="*/ 3394363 h 3394363"/>
              <a:gd name="connsiteX3" fmla="*/ 0 w 3837710"/>
              <a:gd name="connsiteY3" fmla="*/ 3394363 h 3394363"/>
              <a:gd name="connsiteX4" fmla="*/ 0 w 3837710"/>
              <a:gd name="connsiteY4" fmla="*/ 353291 h 3394363"/>
              <a:gd name="connsiteX0" fmla="*/ 0 w 3837710"/>
              <a:gd name="connsiteY0" fmla="*/ 353291 h 3394363"/>
              <a:gd name="connsiteX1" fmla="*/ 3837710 w 3837710"/>
              <a:gd name="connsiteY1" fmla="*/ 0 h 3394363"/>
              <a:gd name="connsiteX2" fmla="*/ 3727140 w 3837710"/>
              <a:gd name="connsiteY2" fmla="*/ 3365055 h 3394363"/>
              <a:gd name="connsiteX3" fmla="*/ 0 w 3837710"/>
              <a:gd name="connsiteY3" fmla="*/ 3394363 h 3394363"/>
              <a:gd name="connsiteX4" fmla="*/ 0 w 3837710"/>
              <a:gd name="connsiteY4" fmla="*/ 353291 h 3394363"/>
              <a:gd name="connsiteX0" fmla="*/ 0 w 3837710"/>
              <a:gd name="connsiteY0" fmla="*/ 353291 h 3394363"/>
              <a:gd name="connsiteX1" fmla="*/ 3837710 w 3837710"/>
              <a:gd name="connsiteY1" fmla="*/ 0 h 3394363"/>
              <a:gd name="connsiteX2" fmla="*/ 3686109 w 3837710"/>
              <a:gd name="connsiteY2" fmla="*/ 3370917 h 3394363"/>
              <a:gd name="connsiteX3" fmla="*/ 0 w 3837710"/>
              <a:gd name="connsiteY3" fmla="*/ 3394363 h 3394363"/>
              <a:gd name="connsiteX4" fmla="*/ 0 w 3837710"/>
              <a:gd name="connsiteY4" fmla="*/ 353291 h 3394363"/>
              <a:gd name="connsiteX0" fmla="*/ 0 w 3837710"/>
              <a:gd name="connsiteY0" fmla="*/ 353291 h 3394363"/>
              <a:gd name="connsiteX1" fmla="*/ 3837710 w 3837710"/>
              <a:gd name="connsiteY1" fmla="*/ 0 h 3394363"/>
              <a:gd name="connsiteX2" fmla="*/ 3718347 w 3837710"/>
              <a:gd name="connsiteY2" fmla="*/ 3370917 h 3394363"/>
              <a:gd name="connsiteX3" fmla="*/ 0 w 3837710"/>
              <a:gd name="connsiteY3" fmla="*/ 3394363 h 3394363"/>
              <a:gd name="connsiteX4" fmla="*/ 0 w 3837710"/>
              <a:gd name="connsiteY4" fmla="*/ 353291 h 3394363"/>
              <a:gd name="connsiteX0" fmla="*/ 0 w 3837710"/>
              <a:gd name="connsiteY0" fmla="*/ 353291 h 3394363"/>
              <a:gd name="connsiteX1" fmla="*/ 3837710 w 3837710"/>
              <a:gd name="connsiteY1" fmla="*/ 0 h 3394363"/>
              <a:gd name="connsiteX2" fmla="*/ 3718347 w 3837710"/>
              <a:gd name="connsiteY2" fmla="*/ 3370917 h 3394363"/>
              <a:gd name="connsiteX3" fmla="*/ 0 w 3837710"/>
              <a:gd name="connsiteY3" fmla="*/ 3394363 h 3394363"/>
              <a:gd name="connsiteX4" fmla="*/ 0 w 3837710"/>
              <a:gd name="connsiteY4" fmla="*/ 353291 h 3394363"/>
              <a:gd name="connsiteX0" fmla="*/ 0 w 3837710"/>
              <a:gd name="connsiteY0" fmla="*/ 353291 h 3394363"/>
              <a:gd name="connsiteX1" fmla="*/ 3837710 w 3837710"/>
              <a:gd name="connsiteY1" fmla="*/ 0 h 3394363"/>
              <a:gd name="connsiteX2" fmla="*/ 3718347 w 3837710"/>
              <a:gd name="connsiteY2" fmla="*/ 3370917 h 3394363"/>
              <a:gd name="connsiteX3" fmla="*/ 0 w 3837710"/>
              <a:gd name="connsiteY3" fmla="*/ 3394363 h 3394363"/>
              <a:gd name="connsiteX4" fmla="*/ 0 w 3837710"/>
              <a:gd name="connsiteY4" fmla="*/ 353291 h 3394363"/>
              <a:gd name="connsiteX0" fmla="*/ 0 w 3828918"/>
              <a:gd name="connsiteY0" fmla="*/ 353291 h 3394363"/>
              <a:gd name="connsiteX1" fmla="*/ 3828918 w 3828918"/>
              <a:gd name="connsiteY1" fmla="*/ 0 h 3394363"/>
              <a:gd name="connsiteX2" fmla="*/ 3718347 w 3828918"/>
              <a:gd name="connsiteY2" fmla="*/ 3370917 h 3394363"/>
              <a:gd name="connsiteX3" fmla="*/ 0 w 3828918"/>
              <a:gd name="connsiteY3" fmla="*/ 3394363 h 3394363"/>
              <a:gd name="connsiteX4" fmla="*/ 0 w 3828918"/>
              <a:gd name="connsiteY4" fmla="*/ 353291 h 3394363"/>
              <a:gd name="connsiteX0" fmla="*/ 0 w 3837710"/>
              <a:gd name="connsiteY0" fmla="*/ 353291 h 3394363"/>
              <a:gd name="connsiteX1" fmla="*/ 3837710 w 3837710"/>
              <a:gd name="connsiteY1" fmla="*/ 0 h 3394363"/>
              <a:gd name="connsiteX2" fmla="*/ 3718347 w 3837710"/>
              <a:gd name="connsiteY2" fmla="*/ 3370917 h 3394363"/>
              <a:gd name="connsiteX3" fmla="*/ 0 w 3837710"/>
              <a:gd name="connsiteY3" fmla="*/ 3394363 h 3394363"/>
              <a:gd name="connsiteX4" fmla="*/ 0 w 3837710"/>
              <a:gd name="connsiteY4" fmla="*/ 353291 h 3394363"/>
              <a:gd name="connsiteX0" fmla="*/ 99646 w 3937356"/>
              <a:gd name="connsiteY0" fmla="*/ 353291 h 3370917"/>
              <a:gd name="connsiteX1" fmla="*/ 3937356 w 3937356"/>
              <a:gd name="connsiteY1" fmla="*/ 0 h 3370917"/>
              <a:gd name="connsiteX2" fmla="*/ 3817993 w 3937356"/>
              <a:gd name="connsiteY2" fmla="*/ 3370917 h 3370917"/>
              <a:gd name="connsiteX3" fmla="*/ 0 w 3937356"/>
              <a:gd name="connsiteY3" fmla="*/ 3019224 h 3370917"/>
              <a:gd name="connsiteX4" fmla="*/ 99646 w 3937356"/>
              <a:gd name="connsiteY4" fmla="*/ 353291 h 3370917"/>
              <a:gd name="connsiteX0" fmla="*/ 96715 w 3934425"/>
              <a:gd name="connsiteY0" fmla="*/ 353291 h 3370917"/>
              <a:gd name="connsiteX1" fmla="*/ 3934425 w 3934425"/>
              <a:gd name="connsiteY1" fmla="*/ 0 h 3370917"/>
              <a:gd name="connsiteX2" fmla="*/ 3815062 w 3934425"/>
              <a:gd name="connsiteY2" fmla="*/ 3370917 h 3370917"/>
              <a:gd name="connsiteX3" fmla="*/ 0 w 3934425"/>
              <a:gd name="connsiteY3" fmla="*/ 2992848 h 3370917"/>
              <a:gd name="connsiteX4" fmla="*/ 96715 w 3934425"/>
              <a:gd name="connsiteY4" fmla="*/ 353291 h 3370917"/>
              <a:gd name="connsiteX0" fmla="*/ 140677 w 3934425"/>
              <a:gd name="connsiteY0" fmla="*/ 373806 h 3370917"/>
              <a:gd name="connsiteX1" fmla="*/ 3934425 w 3934425"/>
              <a:gd name="connsiteY1" fmla="*/ 0 h 3370917"/>
              <a:gd name="connsiteX2" fmla="*/ 3815062 w 3934425"/>
              <a:gd name="connsiteY2" fmla="*/ 3370917 h 3370917"/>
              <a:gd name="connsiteX3" fmla="*/ 0 w 3934425"/>
              <a:gd name="connsiteY3" fmla="*/ 2992848 h 3370917"/>
              <a:gd name="connsiteX4" fmla="*/ 140677 w 3934425"/>
              <a:gd name="connsiteY4" fmla="*/ 373806 h 3370917"/>
              <a:gd name="connsiteX0" fmla="*/ 102577 w 3934425"/>
              <a:gd name="connsiteY0" fmla="*/ 365014 h 3370917"/>
              <a:gd name="connsiteX1" fmla="*/ 3934425 w 3934425"/>
              <a:gd name="connsiteY1" fmla="*/ 0 h 3370917"/>
              <a:gd name="connsiteX2" fmla="*/ 3815062 w 3934425"/>
              <a:gd name="connsiteY2" fmla="*/ 3370917 h 3370917"/>
              <a:gd name="connsiteX3" fmla="*/ 0 w 3934425"/>
              <a:gd name="connsiteY3" fmla="*/ 2992848 h 3370917"/>
              <a:gd name="connsiteX4" fmla="*/ 102577 w 3934425"/>
              <a:gd name="connsiteY4" fmla="*/ 365014 h 3370917"/>
              <a:gd name="connsiteX0" fmla="*/ 102577 w 3925632"/>
              <a:gd name="connsiteY0" fmla="*/ 382599 h 3388502"/>
              <a:gd name="connsiteX1" fmla="*/ 3925632 w 3925632"/>
              <a:gd name="connsiteY1" fmla="*/ 0 h 3388502"/>
              <a:gd name="connsiteX2" fmla="*/ 3815062 w 3925632"/>
              <a:gd name="connsiteY2" fmla="*/ 3388502 h 3388502"/>
              <a:gd name="connsiteX3" fmla="*/ 0 w 3925632"/>
              <a:gd name="connsiteY3" fmla="*/ 3010433 h 3388502"/>
              <a:gd name="connsiteX4" fmla="*/ 102577 w 3925632"/>
              <a:gd name="connsiteY4" fmla="*/ 382599 h 3388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25632" h="3388502">
                <a:moveTo>
                  <a:pt x="102577" y="382599"/>
                </a:moveTo>
                <a:lnTo>
                  <a:pt x="3925632" y="0"/>
                </a:lnTo>
                <a:cubicBezTo>
                  <a:pt x="3921014" y="1131454"/>
                  <a:pt x="3863642" y="2259979"/>
                  <a:pt x="3815062" y="3388502"/>
                </a:cubicBezTo>
                <a:lnTo>
                  <a:pt x="0" y="3010433"/>
                </a:lnTo>
                <a:lnTo>
                  <a:pt x="102577" y="382599"/>
                </a:lnTo>
                <a:close/>
              </a:path>
            </a:pathLst>
          </a:custGeom>
          <a:blipFill>
            <a:blip r:embed="rId4"/>
            <a:srcRect/>
            <a:stretch>
              <a:fillRect l="-45606" t="-83352" r="-161890" b="-16341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9" name="Picture 15">
            <a:extLst>
              <a:ext uri="{FF2B5EF4-FFF2-40B4-BE49-F238E27FC236}">
                <a16:creationId xmlns:a16="http://schemas.microsoft.com/office/drawing/2014/main" id="{C57B1D65-48DB-4E91-8CB6-43EED240B43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21131" y="6626717"/>
            <a:ext cx="3622368" cy="2980627"/>
          </a:xfrm>
          <a:custGeom>
            <a:avLst/>
            <a:gdLst>
              <a:gd name="connsiteX0" fmla="*/ 7234195 w 8334554"/>
              <a:gd name="connsiteY0" fmla="*/ 1194687 h 6858000"/>
              <a:gd name="connsiteX1" fmla="*/ 3411140 w 8334554"/>
              <a:gd name="connsiteY1" fmla="*/ 1577286 h 6858000"/>
              <a:gd name="connsiteX2" fmla="*/ 3308563 w 8334554"/>
              <a:gd name="connsiteY2" fmla="*/ 4205120 h 6858000"/>
              <a:gd name="connsiteX3" fmla="*/ 7123625 w 8334554"/>
              <a:gd name="connsiteY3" fmla="*/ 4583189 h 6858000"/>
              <a:gd name="connsiteX4" fmla="*/ 7234195 w 8334554"/>
              <a:gd name="connsiteY4" fmla="*/ 1194687 h 6858000"/>
              <a:gd name="connsiteX5" fmla="*/ 0 w 8334554"/>
              <a:gd name="connsiteY5" fmla="*/ 0 h 6858000"/>
              <a:gd name="connsiteX6" fmla="*/ 8334554 w 8334554"/>
              <a:gd name="connsiteY6" fmla="*/ 0 h 6858000"/>
              <a:gd name="connsiteX7" fmla="*/ 8334554 w 8334554"/>
              <a:gd name="connsiteY7" fmla="*/ 6858000 h 6858000"/>
              <a:gd name="connsiteX8" fmla="*/ 0 w 833455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554" h="6858000">
                <a:moveTo>
                  <a:pt x="7234195" y="1194687"/>
                </a:moveTo>
                <a:lnTo>
                  <a:pt x="3411140" y="1577286"/>
                </a:lnTo>
                <a:lnTo>
                  <a:pt x="3308563" y="4205120"/>
                </a:lnTo>
                <a:lnTo>
                  <a:pt x="7123625" y="4583189"/>
                </a:lnTo>
                <a:cubicBezTo>
                  <a:pt x="7172205" y="3454666"/>
                  <a:pt x="7229577" y="2326141"/>
                  <a:pt x="7234195" y="1194687"/>
                </a:cubicBezTo>
                <a:close/>
                <a:moveTo>
                  <a:pt x="0" y="0"/>
                </a:moveTo>
                <a:lnTo>
                  <a:pt x="8334554" y="0"/>
                </a:lnTo>
                <a:lnTo>
                  <a:pt x="833455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4471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4BC37BC-2051-4B1F-A650-3B17F1B0F7CB}"/>
              </a:ext>
            </a:extLst>
          </p:cNvPr>
          <p:cNvSpPr/>
          <p:nvPr/>
        </p:nvSpPr>
        <p:spPr>
          <a:xfrm>
            <a:off x="1" y="1"/>
            <a:ext cx="5143500" cy="9144000"/>
          </a:xfrm>
          <a:prstGeom prst="rect">
            <a:avLst/>
          </a:prstGeom>
          <a:gradFill>
            <a:gsLst>
              <a:gs pos="75446">
                <a:srgbClr val="000000"/>
              </a:gs>
              <a:gs pos="12000">
                <a:srgbClr val="000000"/>
              </a:gs>
              <a:gs pos="0">
                <a:schemeClr val="tx1"/>
              </a:gs>
              <a:gs pos="100000">
                <a:schemeClr val="tx1">
                  <a:alpha val="6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727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726F021-0FAD-4E60-BB06-E8C67639AA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5143500" cy="28699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EFCFC2-C67A-41BA-AF6C-2117A7ACE7BF}"/>
              </a:ext>
            </a:extLst>
          </p:cNvPr>
          <p:cNvSpPr txBox="1"/>
          <p:nvPr/>
        </p:nvSpPr>
        <p:spPr>
          <a:xfrm>
            <a:off x="265241" y="101600"/>
            <a:ext cx="4878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Medium" panose="020C0603030203020204" pitchFamily="34" charset="0"/>
                <a:cs typeface="Huawei Sans Medium" panose="020C0603030203020204" pitchFamily="34" charset="0"/>
              </a:rPr>
              <a:t>HUAWEI</a:t>
            </a:r>
            <a:r>
              <a:rPr lang="en-US" sz="3200" dirty="0"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 err="1"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Light" panose="020C0303030203020204" pitchFamily="34" charset="0"/>
                <a:cs typeface="Huawei Sans Light" panose="020C0303030203020204" pitchFamily="34" charset="0"/>
              </a:rPr>
              <a:t>MateBook</a:t>
            </a:r>
            <a:r>
              <a:rPr lang="en-US" sz="3200" dirty="0"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Light" panose="020C0303030203020204" pitchFamily="34" charset="0"/>
                <a:cs typeface="Huawei Sans Light" panose="020C0303030203020204" pitchFamily="34" charset="0"/>
              </a:rPr>
              <a:t> X Pro</a:t>
            </a:r>
            <a:endParaRPr lang="ru-RU" sz="3200" dirty="0">
              <a:blipFill>
                <a:blip r:embed="rId3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uawei Sans Light" panose="020C0303030203020204" pitchFamily="34" charset="0"/>
              <a:cs typeface="Huawei Sans Light" panose="020C0303030203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28B693-99A0-442B-B74F-0B53AB8DC4DB}"/>
              </a:ext>
            </a:extLst>
          </p:cNvPr>
          <p:cNvSpPr txBox="1"/>
          <p:nvPr/>
        </p:nvSpPr>
        <p:spPr>
          <a:xfrm>
            <a:off x="-1" y="2530575"/>
            <a:ext cx="5143500" cy="461665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blipFill>
                  <a:blip r:embed="rId3"/>
                  <a:stretch>
                    <a:fillRect/>
                  </a:stretch>
                </a:blipFill>
                <a:latin typeface="Huawei Sans Medium" panose="020C0603030203020204" pitchFamily="34" charset="0"/>
                <a:cs typeface="Huawei Sans Medium" panose="020C0603030203020204" pitchFamily="34" charset="0"/>
              </a:rPr>
              <a:t>ПРОДЕМОНСТРИРУЙ!</a:t>
            </a:r>
            <a:endParaRPr lang="en-US" sz="2400" dirty="0">
              <a:blipFill>
                <a:blip r:embed="rId3"/>
                <a:stretch>
                  <a:fillRect/>
                </a:stretch>
              </a:blipFill>
              <a:latin typeface="Huawei Sans Medium" panose="020C0603030203020204" pitchFamily="34" charset="0"/>
              <a:cs typeface="Huawei Sans Medium" panose="020C0603030203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0FADC9-DDA4-4024-BCF6-D387457DB918}"/>
              </a:ext>
            </a:extLst>
          </p:cNvPr>
          <p:cNvSpPr txBox="1"/>
          <p:nvPr/>
        </p:nvSpPr>
        <p:spPr>
          <a:xfrm>
            <a:off x="265241" y="3121484"/>
            <a:ext cx="4601727" cy="2348848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304809" indent="-30480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13,9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”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 СЕНСОРНЫЙ ДИСПЛЕЙ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 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С МИНИМАЛЬНЫМИ РАМКАМИ</a:t>
            </a:r>
          </a:p>
          <a:p>
            <a:pPr marL="304809" indent="-30480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ВКЛЮЧЕНИЕ И РАЗБЛОКИРОВКУ ПРИ ПОМОЩИ ОДНОЙ КНОПКИ</a:t>
            </a:r>
          </a:p>
          <a:p>
            <a:pPr marL="304809" indent="-30480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КОМПАКТНОЕ ЗУ С ИНТЕРФЕЙСОМ 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TYPE C</a:t>
            </a:r>
            <a:endParaRPr lang="ru-RU" sz="1100" dirty="0">
              <a:solidFill>
                <a:schemeClr val="bg1"/>
              </a:solidFill>
              <a:latin typeface="Huawei Sans Light" panose="020C0303030203020204" pitchFamily="34" charset="0"/>
              <a:cs typeface="Huawei Sans Light" panose="020C0303030203020204" pitchFamily="34" charset="0"/>
            </a:endParaRPr>
          </a:p>
          <a:p>
            <a:pPr marL="304809" indent="-30480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ЭРГОНОМИЧНУЮ КЛАВИАТУРУ С ПОДСВЕТКОЙ КЛАВИШ</a:t>
            </a:r>
          </a:p>
          <a:p>
            <a:pPr marL="304809" indent="-30480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ДУБЛИРОВАНИЕ ЭКРАНА СМАРТФОНА С ПОМОЩЬЮ ФУНКЦИИ МУЛЬСКРИН</a:t>
            </a:r>
          </a:p>
          <a:p>
            <a:pPr marL="304809" indent="-30480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3 РАЗЪЁМА </a:t>
            </a:r>
            <a:r>
              <a:rPr lang="en-US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USB </a:t>
            </a: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в ИЗЯЩНОМ МЕТАЛЛИЧЕСКОМ КОРПУСЕ</a:t>
            </a:r>
          </a:p>
          <a:p>
            <a:pPr marL="304809" indent="-304809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chemeClr val="bg1"/>
                </a:solidFill>
                <a:latin typeface="Huawei Sans Light" panose="020C0303030203020204" pitchFamily="34" charset="0"/>
                <a:cs typeface="Huawei Sans Light" panose="020C0303030203020204" pitchFamily="34" charset="0"/>
              </a:rPr>
              <a:t>ОБЪЁМНЫЙ ЗВУК ИЗ 4 ДИНАМИКОВ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7B7D128-0CCC-46FC-A554-9CDFF62FEBB5}"/>
              </a:ext>
            </a:extLst>
          </p:cNvPr>
          <p:cNvSpPr txBox="1"/>
          <p:nvPr/>
        </p:nvSpPr>
        <p:spPr>
          <a:xfrm>
            <a:off x="-4992719" y="5721850"/>
            <a:ext cx="15117646" cy="1200329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Medium" panose="020C0603030203020204" pitchFamily="34" charset="0"/>
                <a:cs typeface="Huawei Sans Medium" panose="020C0603030203020204" pitchFamily="34" charset="0"/>
              </a:rPr>
              <a:t>ДАЙ КЛИЕНТУ ПОПРОБОВАТЬ</a:t>
            </a:r>
          </a:p>
          <a:p>
            <a:pPr algn="ctr"/>
            <a:r>
              <a:rPr lang="en-US" sz="2400" dirty="0"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Medium" panose="020C0603030203020204" pitchFamily="34" charset="0"/>
                <a:cs typeface="Huawei Sans Medium" panose="020C0603030203020204" pitchFamily="34" charset="0"/>
              </a:rPr>
              <a:t>HUAWEI</a:t>
            </a:r>
            <a:r>
              <a:rPr lang="en-US" sz="2400" b="1" dirty="0"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Font" panose="020C0503030203020204" pitchFamily="34" charset="0"/>
                <a:cs typeface="Huawei Font" panose="020C0503030203020204" pitchFamily="34" charset="0"/>
              </a:rPr>
              <a:t> </a:t>
            </a:r>
            <a:r>
              <a:rPr lang="en-US" sz="2400" dirty="0">
                <a:blipFill>
                  <a:blip r:embed="rId3"/>
                  <a:stretch>
                    <a:fillRect/>
                  </a:stretch>
                </a:blipFill>
                <a:latin typeface="Huawei Sans Light" panose="020C0303030203020204" pitchFamily="34" charset="0"/>
                <a:cs typeface="Huawei Sans Light" panose="020C0303030203020204" pitchFamily="34" charset="0"/>
              </a:rPr>
              <a:t>MAT</a:t>
            </a:r>
            <a:r>
              <a:rPr lang="ru-RU" sz="2400" dirty="0">
                <a:blipFill>
                  <a:blip r:embed="rId3"/>
                  <a:stretch>
                    <a:fillRect/>
                  </a:stretch>
                </a:blipFill>
                <a:latin typeface="Huawei Sans Light" panose="020C0303030203020204" pitchFamily="34" charset="0"/>
                <a:cs typeface="Huawei Sans Light" panose="020C0303030203020204" pitchFamily="34" charset="0"/>
              </a:rPr>
              <a:t>Е</a:t>
            </a:r>
            <a:r>
              <a:rPr lang="en-US" sz="2400" dirty="0">
                <a:blipFill>
                  <a:blip r:embed="rId3"/>
                  <a:stretch>
                    <a:fillRect/>
                  </a:stretch>
                </a:blipFill>
                <a:latin typeface="Huawei Sans Light" panose="020C0303030203020204" pitchFamily="34" charset="0"/>
                <a:cs typeface="Huawei Sans Light" panose="020C0303030203020204" pitchFamily="34" charset="0"/>
              </a:rPr>
              <a:t>BOOK X PRO</a:t>
            </a:r>
          </a:p>
          <a:p>
            <a:pPr algn="ctr"/>
            <a:r>
              <a:rPr lang="ru-RU" sz="2400" dirty="0">
                <a:blipFill>
                  <a:blip r:embed="rId3"/>
                  <a:stretch>
                    <a:fillRect/>
                  </a:stretch>
                </a:blipFill>
                <a:latin typeface="Huawei Sans Medium" panose="020C0603030203020204" pitchFamily="34" charset="0"/>
                <a:cs typeface="Huawei Sans Medium" panose="020C0603030203020204" pitchFamily="34" charset="0"/>
              </a:rPr>
              <a:t>И УЗНАЙ ЕГО МНЕНИЕ</a:t>
            </a:r>
            <a:r>
              <a:rPr lang="en-US" sz="2400" dirty="0">
                <a:blipFill>
                  <a:blip r:embed="rId3"/>
                  <a:stretch>
                    <a:fillRect/>
                  </a:stretch>
                </a:blipFill>
                <a:latin typeface="Huawei Sans Medium" panose="020C0603030203020204" pitchFamily="34" charset="0"/>
                <a:cs typeface="Huawei Sans Medium" panose="020C0603030203020204" pitchFamily="34" charset="0"/>
              </a:rPr>
              <a:t>!</a:t>
            </a:r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FBFB36DE-B81F-43C1-BB4C-4560E954DB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579"/>
          <a:stretch/>
        </p:blipFill>
        <p:spPr>
          <a:xfrm>
            <a:off x="284238" y="7309420"/>
            <a:ext cx="4563732" cy="183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31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5509246" y="6336231"/>
            <a:ext cx="4972064" cy="440984"/>
            <a:chOff x="171442" y="6737201"/>
            <a:chExt cx="4972064" cy="440984"/>
          </a:xfrm>
          <a:noFill/>
        </p:grpSpPr>
        <p:sp>
          <p:nvSpPr>
            <p:cNvPr id="22" name="TextBox 21"/>
            <p:cNvSpPr txBox="1"/>
            <p:nvPr/>
          </p:nvSpPr>
          <p:spPr>
            <a:xfrm>
              <a:off x="171442" y="6737201"/>
              <a:ext cx="2540001" cy="276999"/>
            </a:xfrm>
            <a:prstGeom prst="rect">
              <a:avLst/>
            </a:prstGeom>
            <a:grp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endParaRPr lang="ru-RU" sz="1200" b="1" dirty="0">
                <a:solidFill>
                  <a:schemeClr val="bg1"/>
                </a:solidFill>
                <a:latin typeface="Huawei Font" panose="020C0503030203020204" pitchFamily="34" charset="0"/>
                <a:cs typeface="Huawei Font" panose="020C0503030203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03505" y="6739603"/>
              <a:ext cx="2540001" cy="438582"/>
            </a:xfrm>
            <a:prstGeom prst="rect">
              <a:avLst/>
            </a:prstGeom>
            <a:grp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endParaRPr lang="ru-RU" sz="1125" dirty="0">
                <a:solidFill>
                  <a:schemeClr val="bg1"/>
                </a:solidFill>
                <a:latin typeface="Huawei Font" panose="020C0503030203020204" pitchFamily="34" charset="0"/>
                <a:cs typeface="Huawei Font" panose="020C0503030203020204" pitchFamily="34" charset="0"/>
              </a:endParaRPr>
            </a:p>
            <a:p>
              <a:endParaRPr lang="en-US" sz="1125" dirty="0">
                <a:solidFill>
                  <a:schemeClr val="bg1"/>
                </a:solidFill>
                <a:latin typeface="Huawei Font" panose="020C0503030203020204" pitchFamily="34" charset="0"/>
                <a:cs typeface="Huawei Font" panose="020C0503030203020204" pitchFamily="34" charset="0"/>
              </a:endParaRPr>
            </a:p>
          </p:txBody>
        </p:sp>
      </p:grp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AB2E139-8179-49D9-B782-37B0B642AEE6}"/>
              </a:ext>
            </a:extLst>
          </p:cNvPr>
          <p:cNvSpPr/>
          <p:nvPr/>
        </p:nvSpPr>
        <p:spPr>
          <a:xfrm>
            <a:off x="1" y="1"/>
            <a:ext cx="5143500" cy="9144000"/>
          </a:xfrm>
          <a:prstGeom prst="rect">
            <a:avLst/>
          </a:prstGeom>
          <a:gradFill>
            <a:gsLst>
              <a:gs pos="75446">
                <a:srgbClr val="000000"/>
              </a:gs>
              <a:gs pos="12000">
                <a:srgbClr val="000000"/>
              </a:gs>
              <a:gs pos="0">
                <a:schemeClr val="tx1"/>
              </a:gs>
              <a:gs pos="100000">
                <a:schemeClr val="tx1">
                  <a:alpha val="6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727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4A454C-8EB9-471B-B46B-84FD7AFB337D}"/>
              </a:ext>
            </a:extLst>
          </p:cNvPr>
          <p:cNvSpPr txBox="1"/>
          <p:nvPr/>
        </p:nvSpPr>
        <p:spPr>
          <a:xfrm>
            <a:off x="265241" y="101600"/>
            <a:ext cx="4878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blipFill>
                  <a:blip r:embed="rId2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Medium" panose="020C0603030203020204" pitchFamily="34" charset="0"/>
                <a:cs typeface="Huawei Sans Medium" panose="020C0603030203020204" pitchFamily="34" charset="0"/>
              </a:rPr>
              <a:t>HUAWEI</a:t>
            </a:r>
            <a:r>
              <a:rPr lang="en-US" sz="3200" dirty="0">
                <a:blipFill>
                  <a:blip r:embed="rId2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dirty="0" err="1">
                <a:blipFill>
                  <a:blip r:embed="rId2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Light" panose="020C0303030203020204" pitchFamily="34" charset="0"/>
                <a:cs typeface="Huawei Sans Light" panose="020C0303030203020204" pitchFamily="34" charset="0"/>
              </a:rPr>
              <a:t>MateBook</a:t>
            </a:r>
            <a:r>
              <a:rPr lang="en-US" sz="3200" dirty="0">
                <a:blipFill>
                  <a:blip r:embed="rId2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Light" panose="020C0303030203020204" pitchFamily="34" charset="0"/>
                <a:cs typeface="Huawei Sans Light" panose="020C0303030203020204" pitchFamily="34" charset="0"/>
              </a:rPr>
              <a:t> X Pro</a:t>
            </a:r>
            <a:endParaRPr lang="ru-RU" sz="3200" dirty="0">
              <a:blipFill>
                <a:blip r:embed="rId2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uawei Sans Light" panose="020C0303030203020204" pitchFamily="34" charset="0"/>
              <a:cs typeface="Huawei Sans Light" panose="020C0303030203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593B43-94E4-4FB9-80F8-47073061674B}"/>
              </a:ext>
            </a:extLst>
          </p:cNvPr>
          <p:cNvSpPr txBox="1"/>
          <p:nvPr/>
        </p:nvSpPr>
        <p:spPr>
          <a:xfrm>
            <a:off x="320172" y="645500"/>
            <a:ext cx="4503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blipFill>
                  <a:blip r:embed="rId2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Medium" panose="020C0603030203020204" pitchFamily="34" charset="0"/>
                <a:cs typeface="Huawei Sans Medium" panose="020C0603030203020204" pitchFamily="34" charset="0"/>
              </a:rPr>
              <a:t>ПОДВЕДЕМ</a:t>
            </a:r>
            <a:r>
              <a:rPr lang="en-US" sz="3600" dirty="0">
                <a:blipFill>
                  <a:blip r:embed="rId2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3600" dirty="0">
                <a:blipFill>
                  <a:blip r:embed="rId2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Light" panose="020C0303030203020204" pitchFamily="34" charset="0"/>
                <a:cs typeface="Huawei Sans Light" panose="020C0303030203020204" pitchFamily="34" charset="0"/>
              </a:rPr>
              <a:t>ИТОГИ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65364" y="1941745"/>
            <a:ext cx="2442799" cy="430887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КОМПАКТНЫЙ МЕТАЛЛИЧЕСКИЙ КОРПУС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17319" y="2361725"/>
            <a:ext cx="2302714" cy="430887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ПОТЯСАЮЩАЯ ДЕТАЛИЦАЗИЯ ФОТО И ВИДЕО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5241" y="3606432"/>
            <a:ext cx="2144413" cy="430887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10-Е ПОКОЛЕНИЕ</a:t>
            </a:r>
            <a:r>
              <a:rPr lang="en-US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I</a:t>
            </a: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 </a:t>
            </a:r>
            <a:r>
              <a:rPr lang="en-US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NTEL®CORE™ I</a:t>
            </a: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7</a:t>
            </a:r>
            <a:r>
              <a:rPr lang="en-US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 10</a:t>
            </a: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5</a:t>
            </a:r>
            <a:r>
              <a:rPr lang="en-US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10U</a:t>
            </a:r>
            <a:endParaRPr lang="ru-RU" altLang="zh-CN" sz="1100" dirty="0">
              <a:solidFill>
                <a:srgbClr val="DA6B9F"/>
              </a:solidFill>
              <a:latin typeface="Huawei Font" panose="020C0503030203020204" pitchFamily="34" charset="0"/>
              <a:cs typeface="Huawei Font" panose="020C0503030203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823322" y="3607278"/>
            <a:ext cx="2187556" cy="43858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25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БЕСКОМПРОМИССНАЯ ПРОИЗВОДИТЕЛЬНОСТЬ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63813" y="5886869"/>
            <a:ext cx="2191746" cy="43858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125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HUAWEI SHARE </a:t>
            </a:r>
            <a:r>
              <a:rPr lang="ru-RU" sz="1125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И МУЛЬТИСКРИН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805939" y="5691258"/>
            <a:ext cx="2072320" cy="957955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25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ПОДКЛЮЧИ СВОЙ СМАРТФОН </a:t>
            </a:r>
            <a:r>
              <a:rPr lang="en-US" sz="1125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HUAWEI </a:t>
            </a:r>
            <a:r>
              <a:rPr lang="ru-RU" sz="1125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И ПОЛУЧИ ДОСТУП КО ВСЕМ ЕГО ВОЗМОЖНОСТЯМ С ЭКРАНА </a:t>
            </a:r>
            <a:r>
              <a:rPr lang="en-US" sz="1125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MATEBOOK 13</a:t>
            </a:r>
            <a:endParaRPr lang="ru-RU" sz="1125" dirty="0">
              <a:solidFill>
                <a:srgbClr val="F0DFA3"/>
              </a:solidFill>
              <a:latin typeface="Huawei Font" panose="020C0503030203020204" pitchFamily="34" charset="0"/>
              <a:cs typeface="Huawei Font" panose="020C0503030203020204" pitchFamily="34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2045720-FEBA-4449-91F1-8EB02096DACA}"/>
              </a:ext>
            </a:extLst>
          </p:cNvPr>
          <p:cNvSpPr/>
          <p:nvPr/>
        </p:nvSpPr>
        <p:spPr>
          <a:xfrm>
            <a:off x="265241" y="2425499"/>
            <a:ext cx="230271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ДИСПЛЕЙ </a:t>
            </a:r>
            <a:r>
              <a:rPr lang="en-US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3K FULL VIEW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7625338-01DA-48E1-A824-A2920A8C7067}"/>
              </a:ext>
            </a:extLst>
          </p:cNvPr>
          <p:cNvSpPr/>
          <p:nvPr/>
        </p:nvSpPr>
        <p:spPr>
          <a:xfrm>
            <a:off x="265241" y="2770477"/>
            <a:ext cx="2540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ТОНКИЕ РАМКИ 4 ММ И ПОЛЕЗНАЯ ПЛОЩАДЬ ДИСПЛЕЯ 91%</a:t>
            </a:r>
            <a:endParaRPr lang="en-US" sz="1100" dirty="0">
              <a:solidFill>
                <a:srgbClr val="DA6B9F"/>
              </a:solidFill>
              <a:latin typeface="Huawei Font" panose="020C0503030203020204" pitchFamily="34" charset="0"/>
              <a:cs typeface="Huawei Font" panose="020C0503030203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72EC183-465D-4486-B0F0-F3F47D435555}"/>
              </a:ext>
            </a:extLst>
          </p:cNvPr>
          <p:cNvSpPr txBox="1"/>
          <p:nvPr/>
        </p:nvSpPr>
        <p:spPr>
          <a:xfrm>
            <a:off x="2817319" y="1936340"/>
            <a:ext cx="2326181" cy="430887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ЛЕГКИЙ И СТИЛЬНЫЙ НОУТБУК, КОТОРЫЙ ВСЕГДА С ТОБОЙ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53C2B0F-8D6A-446B-85F4-3677BCD84B6C}"/>
              </a:ext>
            </a:extLst>
          </p:cNvPr>
          <p:cNvSpPr txBox="1"/>
          <p:nvPr/>
        </p:nvSpPr>
        <p:spPr>
          <a:xfrm>
            <a:off x="2817319" y="2770477"/>
            <a:ext cx="2302714" cy="430887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ОТЛИЧНОЕ ИЗОБРАЖЕНИЕ И НИЧЕГО ЛИШНЕГО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3986FD6-0684-4F8F-8B63-55F6AD81E838}"/>
              </a:ext>
            </a:extLst>
          </p:cNvPr>
          <p:cNvSpPr txBox="1"/>
          <p:nvPr/>
        </p:nvSpPr>
        <p:spPr>
          <a:xfrm>
            <a:off x="0" y="1274888"/>
            <a:ext cx="51434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Light" panose="020C0303030203020204" pitchFamily="34" charset="0"/>
                <a:cs typeface="Huawei Sans Light" panose="020C0303030203020204" pitchFamily="34" charset="0"/>
              </a:rPr>
              <a:t>В </a:t>
            </a:r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Light" panose="020C0303030203020204" pitchFamily="34" charset="0"/>
                <a:cs typeface="Huawei Sans Light" panose="020C0303030203020204" pitchFamily="34" charset="0"/>
              </a:rPr>
              <a:t>HUAWEI MATEBOOK X PRO </a:t>
            </a:r>
            <a:r>
              <a:rPr lang="ru-RU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Light" panose="020C0303030203020204" pitchFamily="34" charset="0"/>
                <a:cs typeface="Huawei Sans Light" panose="020C0303030203020204" pitchFamily="34" charset="0"/>
              </a:rPr>
              <a:t>ЕСТЬ </a:t>
            </a:r>
            <a:r>
              <a:rPr lang="ru-RU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Medium" panose="020C0603030203020204" pitchFamily="34" charset="0"/>
                <a:cs typeface="Huawei Sans Medium" panose="020C0603030203020204" pitchFamily="34" charset="0"/>
              </a:rPr>
              <a:t>3 ПРЕИМУЩЕСТВА</a:t>
            </a:r>
            <a:r>
              <a:rPr lang="ru-RU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awei Sans Light" panose="020C0303030203020204" pitchFamily="34" charset="0"/>
                <a:cs typeface="Huawei Sans Light" panose="020C0303030203020204" pitchFamily="34" charset="0"/>
              </a:rPr>
              <a:t>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19C660-D151-4BA6-9E87-64EB6AF32805}"/>
              </a:ext>
            </a:extLst>
          </p:cNvPr>
          <p:cNvSpPr txBox="1"/>
          <p:nvPr/>
        </p:nvSpPr>
        <p:spPr>
          <a:xfrm>
            <a:off x="132620" y="1582665"/>
            <a:ext cx="48782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gradFill flip="none" rotWithShape="1">
                  <a:gsLst>
                    <a:gs pos="75446">
                      <a:srgbClr val="D64494"/>
                    </a:gs>
                    <a:gs pos="28000">
                      <a:srgbClr val="E1AEB1"/>
                    </a:gs>
                    <a:gs pos="0">
                      <a:srgbClr val="F1E1A2"/>
                    </a:gs>
                    <a:gs pos="100000">
                      <a:srgbClr val="C759AB"/>
                    </a:gs>
                  </a:gsLst>
                  <a:lin ang="10800000" scaled="1"/>
                  <a:tileRect/>
                </a:gradFill>
                <a:latin typeface="Huawei Sans Medium" panose="020C0603030203020204" pitchFamily="34" charset="0"/>
                <a:cs typeface="Huawei Sans Medium" panose="020C0603030203020204" pitchFamily="34" charset="0"/>
              </a:rPr>
              <a:t>ВЕЛИКОЛЕПНЫЙ ДИЗАЙН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8D78B0-716B-4052-A31D-18767CFCB62C}"/>
              </a:ext>
            </a:extLst>
          </p:cNvPr>
          <p:cNvSpPr txBox="1"/>
          <p:nvPr/>
        </p:nvSpPr>
        <p:spPr>
          <a:xfrm>
            <a:off x="-30944" y="3254231"/>
            <a:ext cx="5143501" cy="351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gradFill flip="none" rotWithShape="1">
                  <a:gsLst>
                    <a:gs pos="75446">
                      <a:srgbClr val="D64494"/>
                    </a:gs>
                    <a:gs pos="28000">
                      <a:srgbClr val="E1AEB1"/>
                    </a:gs>
                    <a:gs pos="0">
                      <a:srgbClr val="F1E1A2"/>
                    </a:gs>
                    <a:gs pos="100000">
                      <a:srgbClr val="C759AB"/>
                    </a:gs>
                  </a:gsLst>
                  <a:lin ang="10800000" scaled="1"/>
                  <a:tileRect/>
                </a:gradFill>
                <a:latin typeface="Huawei Sans Medium" panose="020C0603030203020204" pitchFamily="34" charset="0"/>
                <a:cs typeface="Huawei Sans Medium" panose="020C0603030203020204" pitchFamily="34" charset="0"/>
              </a:rPr>
              <a:t>ИННОВАЦИОННЫЕ ТЕХНОЛОГИИ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B9D5F73-9AF9-4BEA-8BFD-61C51E980B40}"/>
              </a:ext>
            </a:extLst>
          </p:cNvPr>
          <p:cNvSpPr txBox="1"/>
          <p:nvPr/>
        </p:nvSpPr>
        <p:spPr>
          <a:xfrm>
            <a:off x="-121176" y="5339548"/>
            <a:ext cx="5143501" cy="351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gradFill flip="none" rotWithShape="1">
                  <a:gsLst>
                    <a:gs pos="75446">
                      <a:srgbClr val="D64494"/>
                    </a:gs>
                    <a:gs pos="28000">
                      <a:srgbClr val="E1AEB1"/>
                    </a:gs>
                    <a:gs pos="0">
                      <a:srgbClr val="F1E1A2"/>
                    </a:gs>
                    <a:gs pos="100000">
                      <a:srgbClr val="C759AB"/>
                    </a:gs>
                  </a:gsLst>
                  <a:lin ang="10800000" scaled="1"/>
                  <a:tileRect/>
                </a:gradFill>
                <a:latin typeface="Huawei Sans Medium" panose="020C0603030203020204" pitchFamily="34" charset="0"/>
                <a:cs typeface="Huawei Sans Medium" panose="020C0603030203020204" pitchFamily="34" charset="0"/>
              </a:rPr>
              <a:t>ИНТЕЛЛЕКТУАЛЬНЫЕ РЕШЕНИЯ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A8018BF-C7C4-432E-9EEF-9D572EE7A9B7}"/>
              </a:ext>
            </a:extLst>
          </p:cNvPr>
          <p:cNvSpPr txBox="1"/>
          <p:nvPr/>
        </p:nvSpPr>
        <p:spPr>
          <a:xfrm>
            <a:off x="265241" y="4072600"/>
            <a:ext cx="214441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DA6B9F"/>
                </a:solidFill>
                <a:latin typeface="Huawei Font" panose="020C0503030203020204" pitchFamily="34" charset="0"/>
                <a:ea typeface="Microsoft YaHei" charset="-122"/>
                <a:cs typeface="Huawei Font" panose="020C0503030203020204" pitchFamily="34" charset="0"/>
              </a:rPr>
              <a:t>NVIDIA®GEFORCE®MX250</a:t>
            </a:r>
            <a:endParaRPr lang="ru-RU" altLang="zh-CN" sz="1100" dirty="0">
              <a:solidFill>
                <a:srgbClr val="DA6B9F"/>
              </a:solidFill>
              <a:latin typeface="Huawei Font" panose="020C0503030203020204" pitchFamily="34" charset="0"/>
              <a:ea typeface="Microsoft YaHei" charset="-122"/>
              <a:cs typeface="Huawei Font" panose="020C0503030203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5874E09-3D00-43BF-BBBE-04EDACE4BA7F}"/>
              </a:ext>
            </a:extLst>
          </p:cNvPr>
          <p:cNvSpPr txBox="1"/>
          <p:nvPr/>
        </p:nvSpPr>
        <p:spPr>
          <a:xfrm>
            <a:off x="263813" y="4468181"/>
            <a:ext cx="189083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altLang="zh-CN" sz="1100" dirty="0">
                <a:solidFill>
                  <a:srgbClr val="DA6B9F"/>
                </a:solidFill>
                <a:latin typeface="Huawei Font" panose="020C0503030203020204" pitchFamily="34" charset="0"/>
                <a:ea typeface="Microsoft YaHei" charset="-122"/>
                <a:cs typeface="Huawei Font" panose="020C0503030203020204" pitchFamily="34" charset="0"/>
              </a:rPr>
              <a:t>16 ГБ ОЗУ И 1 ТБ </a:t>
            </a:r>
            <a:r>
              <a:rPr lang="en-US" altLang="zh-CN" sz="1100" dirty="0">
                <a:solidFill>
                  <a:srgbClr val="DA6B9F"/>
                </a:solidFill>
                <a:latin typeface="Huawei Font" panose="020C0503030203020204" pitchFamily="34" charset="0"/>
                <a:ea typeface="Microsoft YaHei" charset="-122"/>
                <a:cs typeface="Huawei Font" panose="020C0503030203020204" pitchFamily="34" charset="0"/>
              </a:rPr>
              <a:t>SSD</a:t>
            </a:r>
            <a:endParaRPr lang="ru-RU" altLang="zh-CN" sz="1100" dirty="0">
              <a:solidFill>
                <a:srgbClr val="DA6B9F"/>
              </a:solidFill>
              <a:latin typeface="Huawei Font" panose="020C0503030203020204" pitchFamily="34" charset="0"/>
              <a:ea typeface="Microsoft YaHei" charset="-122"/>
              <a:cs typeface="Huawei Font" panose="020C0503030203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4655E0-3C49-4961-A362-BE00AF1250B4}"/>
              </a:ext>
            </a:extLst>
          </p:cNvPr>
          <p:cNvSpPr txBox="1"/>
          <p:nvPr/>
        </p:nvSpPr>
        <p:spPr>
          <a:xfrm>
            <a:off x="265241" y="4863515"/>
            <a:ext cx="197468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DA6B9F"/>
                </a:solidFill>
                <a:latin typeface="Huawei Font" panose="020C0503030203020204" pitchFamily="34" charset="0"/>
                <a:ea typeface="Microsoft YaHei" charset="-122"/>
                <a:cs typeface="Huawei Font" panose="020C0503030203020204" pitchFamily="34" charset="0"/>
              </a:rPr>
              <a:t>USB TYPE A + </a:t>
            </a:r>
            <a:r>
              <a:rPr lang="ru-RU" altLang="zh-CN" sz="1100" dirty="0">
                <a:solidFill>
                  <a:srgbClr val="DA6B9F"/>
                </a:solidFill>
                <a:latin typeface="Huawei Font" panose="020C0503030203020204" pitchFamily="34" charset="0"/>
                <a:ea typeface="Microsoft YaHei" charset="-122"/>
                <a:cs typeface="Huawei Font" panose="020C0503030203020204" pitchFamily="34" charset="0"/>
              </a:rPr>
              <a:t>2 </a:t>
            </a:r>
            <a:r>
              <a:rPr lang="en-US" altLang="zh-CN" sz="1100" dirty="0">
                <a:solidFill>
                  <a:srgbClr val="DA6B9F"/>
                </a:solidFill>
                <a:latin typeface="Huawei Font" panose="020C0503030203020204" pitchFamily="34" charset="0"/>
                <a:ea typeface="Microsoft YaHei" charset="-122"/>
                <a:cs typeface="Huawei Font" panose="020C0503030203020204" pitchFamily="34" charset="0"/>
              </a:rPr>
              <a:t>USB TYPE C + </a:t>
            </a:r>
            <a:r>
              <a:rPr lang="ru-RU" altLang="zh-CN" sz="1100" dirty="0">
                <a:solidFill>
                  <a:srgbClr val="DA6B9F"/>
                </a:solidFill>
                <a:latin typeface="Huawei Font" panose="020C0503030203020204" pitchFamily="34" charset="0"/>
                <a:ea typeface="Microsoft YaHei" charset="-122"/>
                <a:cs typeface="Huawei Font" panose="020C0503030203020204" pitchFamily="34" charset="0"/>
              </a:rPr>
              <a:t>И 3,5 ММ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79109D9-3A20-4F0A-AD0A-CC723E00F9D5}"/>
              </a:ext>
            </a:extLst>
          </p:cNvPr>
          <p:cNvSpPr txBox="1"/>
          <p:nvPr/>
        </p:nvSpPr>
        <p:spPr>
          <a:xfrm>
            <a:off x="2823322" y="4014375"/>
            <a:ext cx="219501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В 3,5 РАЗА ЭФФЕКТИВНЕЕ ВСТРОЕННОГО ВИДЕО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FF62581-A8CB-4BF6-9850-293F1B39F4DF}"/>
              </a:ext>
            </a:extLst>
          </p:cNvPr>
          <p:cNvSpPr txBox="1"/>
          <p:nvPr/>
        </p:nvSpPr>
        <p:spPr>
          <a:xfrm>
            <a:off x="2821930" y="4432628"/>
            <a:ext cx="215746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БУДЕТ СЛОЖНО ЗАГРУЗИТЬ ЕГО ПОЛНОСТЬЮ</a:t>
            </a:r>
            <a:endParaRPr lang="en-US" sz="1100" dirty="0">
              <a:solidFill>
                <a:srgbClr val="F0DFA3"/>
              </a:solidFill>
              <a:latin typeface="Huawei Font" panose="020C0503030203020204" pitchFamily="34" charset="0"/>
              <a:cs typeface="Huawei Font" panose="020C0503030203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D4A65F9-9DFB-40D9-A7ED-A0DEF4DD7D22}"/>
              </a:ext>
            </a:extLst>
          </p:cNvPr>
          <p:cNvSpPr txBox="1"/>
          <p:nvPr/>
        </p:nvSpPr>
        <p:spPr>
          <a:xfrm>
            <a:off x="2821930" y="4862391"/>
            <a:ext cx="205632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ВСЕ НЕОБХОДИМЫЕ РАЗЪЁМЫ НА МЕСТЕ!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CE1766E-8F0F-4BAE-B7E1-8CFEA9069CA1}"/>
              </a:ext>
            </a:extLst>
          </p:cNvPr>
          <p:cNvSpPr txBox="1"/>
          <p:nvPr/>
        </p:nvSpPr>
        <p:spPr>
          <a:xfrm>
            <a:off x="2821304" y="6648811"/>
            <a:ext cx="215808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РАБОТАЙ, УЧИСЬ И РАЗВЛЕКАЙСЯ БЕЗ УСТАЛОСТИ ДЛЯ ГЛАЗ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92F85EC-5B66-4B3B-9D56-B8225F3E6CA0}"/>
              </a:ext>
            </a:extLst>
          </p:cNvPr>
          <p:cNvSpPr txBox="1"/>
          <p:nvPr/>
        </p:nvSpPr>
        <p:spPr>
          <a:xfrm>
            <a:off x="2817319" y="7248974"/>
            <a:ext cx="206094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ДО 15 ЧАСОВ ОТ ОДНОГО ЗАРЯДА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2DE58DD-B4B0-4A19-9E19-235FB635DAEA}"/>
              </a:ext>
            </a:extLst>
          </p:cNvPr>
          <p:cNvSpPr txBox="1"/>
          <p:nvPr/>
        </p:nvSpPr>
        <p:spPr>
          <a:xfrm>
            <a:off x="2817319" y="7688313"/>
            <a:ext cx="215808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А ПОКА ТВОЙ </a:t>
            </a:r>
            <a:r>
              <a:rPr lang="en-US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MATEBOOK </a:t>
            </a:r>
            <a:r>
              <a:rPr lang="ru-RU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РАБОТАЕТ ОТ АККУМУЛЯТОРА, ЗАРЯДИ ВСЕ СВОИ ГАДЖЕТЫ С </a:t>
            </a:r>
            <a:r>
              <a:rPr lang="en-US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TYPE C</a:t>
            </a:r>
            <a:endParaRPr lang="ru-RU" sz="1100" dirty="0">
              <a:solidFill>
                <a:srgbClr val="F0DFA3"/>
              </a:solidFill>
              <a:latin typeface="Huawei Font" panose="020C0503030203020204" pitchFamily="34" charset="0"/>
              <a:cs typeface="Huawei Font" panose="020C0503030203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CF73511-AB15-4197-A07A-48205EF5CE3F}"/>
              </a:ext>
            </a:extLst>
          </p:cNvPr>
          <p:cNvSpPr txBox="1"/>
          <p:nvPr/>
        </p:nvSpPr>
        <p:spPr>
          <a:xfrm>
            <a:off x="2831329" y="8465377"/>
            <a:ext cx="22652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100" dirty="0">
                <a:solidFill>
                  <a:srgbClr val="F0DFA3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МГНОВЕННЫЙ БЕЗОПАСНЫЙ ДОСТУП К ТВОИМ ДАННЫМ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65FC353-F604-4FDB-BF28-480B3A404036}"/>
              </a:ext>
            </a:extLst>
          </p:cNvPr>
          <p:cNvSpPr txBox="1"/>
          <p:nvPr/>
        </p:nvSpPr>
        <p:spPr>
          <a:xfrm>
            <a:off x="263813" y="6755600"/>
            <a:ext cx="219174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РЕЖИМ ЗАЩИТЫ ЗРЕНИЯ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4586D2A-2072-4E88-B943-AC60ACA9B5CE}"/>
              </a:ext>
            </a:extLst>
          </p:cNvPr>
          <p:cNvSpPr txBox="1"/>
          <p:nvPr/>
        </p:nvSpPr>
        <p:spPr>
          <a:xfrm>
            <a:off x="263813" y="7286086"/>
            <a:ext cx="230414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ДОЛГОЕ ВРЕМЯ РАБОТЫ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617CA25-2C81-4B97-A5D3-0B7F2B1A898C}"/>
              </a:ext>
            </a:extLst>
          </p:cNvPr>
          <p:cNvSpPr txBox="1"/>
          <p:nvPr/>
        </p:nvSpPr>
        <p:spPr>
          <a:xfrm>
            <a:off x="265242" y="7778797"/>
            <a:ext cx="206094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БЫСТРАЯ ЗАРЯДКА </a:t>
            </a:r>
            <a:r>
              <a:rPr lang="en-US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C </a:t>
            </a: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ПОДДЕРЖКОЙ </a:t>
            </a:r>
            <a:r>
              <a:rPr lang="en-US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HUAWEI SUPER CHARGE</a:t>
            </a:r>
            <a:endParaRPr lang="ru-RU" sz="1100" dirty="0">
              <a:solidFill>
                <a:srgbClr val="DA6B9F"/>
              </a:solidFill>
              <a:latin typeface="Huawei Font" panose="020C0503030203020204" pitchFamily="34" charset="0"/>
              <a:cs typeface="Huawei Font" panose="020C0503030203020204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DE2AD07-2E88-4652-8205-77C90862D60E}"/>
              </a:ext>
            </a:extLst>
          </p:cNvPr>
          <p:cNvSpPr txBox="1"/>
          <p:nvPr/>
        </p:nvSpPr>
        <p:spPr>
          <a:xfrm>
            <a:off x="263813" y="8558050"/>
            <a:ext cx="214584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ru-RU" sz="1100" dirty="0">
                <a:solidFill>
                  <a:srgbClr val="DA6B9F"/>
                </a:solidFill>
                <a:latin typeface="Huawei Font" panose="020C0503030203020204" pitchFamily="34" charset="0"/>
                <a:cs typeface="Huawei Font" panose="020C0503030203020204" pitchFamily="34" charset="0"/>
              </a:rPr>
              <a:t>ДОСТУП КАСАНИЕМ</a:t>
            </a:r>
            <a:endParaRPr lang="ru-RU" sz="1100" dirty="0">
              <a:solidFill>
                <a:srgbClr val="DA6B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790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11713</TotalTime>
  <Words>357</Words>
  <Application>Microsoft Office PowerPoint</Application>
  <PresentationFormat>Экран (16:9)</PresentationFormat>
  <Paragraphs>56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11" baseType="lpstr">
      <vt:lpstr>Arial</vt:lpstr>
      <vt:lpstr>Calibri</vt:lpstr>
      <vt:lpstr>Calibri Light</vt:lpstr>
      <vt:lpstr>Huawei Font</vt:lpstr>
      <vt:lpstr>Huawei Sans Light</vt:lpstr>
      <vt:lpstr>Huawei Sans Medium</vt:lpstr>
      <vt:lpstr>Wingdings</vt:lpstr>
      <vt:lpstr>Office Theme</vt:lpstr>
      <vt:lpstr>Презентация PowerPoint</vt:lpstr>
      <vt:lpstr>Презентация PowerPoint</vt:lpstr>
      <vt:lpstr>Презентация PowerPoint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Evgeny Tyutyunov</dc:creator>
  <cp:lastModifiedBy>etyutyunov</cp:lastModifiedBy>
  <cp:revision>75</cp:revision>
  <dcterms:created xsi:type="dcterms:W3CDTF">2020-03-23T11:31:34Z</dcterms:created>
  <dcterms:modified xsi:type="dcterms:W3CDTF">2020-04-13T12:54:50Z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(2)RHE3DrzFqeQBuTkYTTkrkWs2nn4ILD5j73/LgchpukgOFe7b394ybIbqyIhH4I8zymnlE/JV
D6AkHTux234CKPXAC7MmgZN3wnjS8iEOLTwv2yXDxK0cFSz2AMOB2Vuhr2Q+4UrhER9kqNbF
9TMfGjTYblrcKPV+g1vCq15f2z5Mxd/IYKq/nSTuRVB4u1gC0DrazxHTnbTmylVuFgeUv4Uh
8tZxZhUx6saUWbE7fo</vt:lpwstr>
  </property>
  <property fmtid="{D5CDD505-2E9C-101B-9397-08002B2CF9AE}" pid="3" name="_2015_ms_pID_7253431">
    <vt:lpwstr>z4fWCqWN9ZBllGpiW+gy7ZFC5hjl97BTeyvWnvAX/eqzsSWHFosA4X
7s3E6U9DJEPNmsxKrFb7AZ915g802np9eee7WAJNGXNfbCh/DjtkcrpbLT5LFIo6mys0CqoH
3/PTN37W/hnlnIjMI+KERtmVjmsr//bgsO83HwLgJ9aT4xPMnGuuUX68Td6J2BKTjGY=</vt:lpwstr>
  </property>
  <property fmtid="{D5CDD505-2E9C-101B-9397-08002B2CF9AE}" pid="4" name="_readonly">
    <vt:lpwstr/>
  </property>
  <property fmtid="{D5CDD505-2E9C-101B-9397-08002B2CF9AE}" pid="5" name="_change">
    <vt:lpwstr/>
  </property>
  <property fmtid="{D5CDD505-2E9C-101B-9397-08002B2CF9AE}" pid="6" name="_full-control">
    <vt:lpwstr/>
  </property>
  <property fmtid="{D5CDD505-2E9C-101B-9397-08002B2CF9AE}" pid="7" name="sflag">
    <vt:lpwstr>1586168842</vt:lpwstr>
  </property>
</Properties>
</file>